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345" r:id="rId4"/>
    <p:sldId id="336" r:id="rId5"/>
    <p:sldId id="368" r:id="rId6"/>
    <p:sldId id="375" r:id="rId7"/>
    <p:sldId id="369" r:id="rId8"/>
    <p:sldId id="370" r:id="rId9"/>
    <p:sldId id="343" r:id="rId10"/>
    <p:sldId id="373" r:id="rId11"/>
    <p:sldId id="371" r:id="rId12"/>
    <p:sldId id="372" r:id="rId13"/>
    <p:sldId id="374" r:id="rId14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0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3">
            <a:extLst>
              <a:ext uri="{FF2B5EF4-FFF2-40B4-BE49-F238E27FC236}">
                <a16:creationId xmlns:a16="http://schemas.microsoft.com/office/drawing/2014/main" id="{DF4DD78B-A88A-49FC-BDC1-9B4FA1FEB370}"/>
              </a:ext>
            </a:extLst>
          </p:cNvPr>
          <p:cNvGrpSpPr>
            <a:grpSpLocks/>
          </p:cNvGrpSpPr>
          <p:nvPr/>
        </p:nvGrpSpPr>
        <p:grpSpPr bwMode="auto">
          <a:xfrm>
            <a:off x="1" y="2422527"/>
            <a:ext cx="9155113" cy="4435475"/>
            <a:chOff x="0" y="1526"/>
            <a:chExt cx="5767" cy="2794"/>
          </a:xfrm>
        </p:grpSpPr>
        <p:sp>
          <p:nvSpPr>
            <p:cNvPr id="5" name="Rectangle 29">
              <a:extLst>
                <a:ext uri="{FF2B5EF4-FFF2-40B4-BE49-F238E27FC236}">
                  <a16:creationId xmlns:a16="http://schemas.microsoft.com/office/drawing/2014/main" id="{0F00BA43-A089-47F6-964A-92D237492D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3161"/>
              <a:ext cx="1837" cy="784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6" name="Rectangle 30">
              <a:extLst>
                <a:ext uri="{FF2B5EF4-FFF2-40B4-BE49-F238E27FC236}">
                  <a16:creationId xmlns:a16="http://schemas.microsoft.com/office/drawing/2014/main" id="{1AE62279-20F9-4AC2-B76F-0AE50D94A0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942"/>
              <a:ext cx="5760" cy="37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7" name="Rectangle 31">
              <a:extLst>
                <a:ext uri="{FF2B5EF4-FFF2-40B4-BE49-F238E27FC236}">
                  <a16:creationId xmlns:a16="http://schemas.microsoft.com/office/drawing/2014/main" id="{F0D1E05D-C32C-4A53-8230-9219D74AB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161"/>
              <a:ext cx="3925" cy="784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8" name="Rectangle 32">
              <a:extLst>
                <a:ext uri="{FF2B5EF4-FFF2-40B4-BE49-F238E27FC236}">
                  <a16:creationId xmlns:a16="http://schemas.microsoft.com/office/drawing/2014/main" id="{9D705C5D-0EA7-47FD-9C3D-5963163D92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8" y="1526"/>
              <a:ext cx="822" cy="839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9" name="Rectangle 34">
              <a:extLst>
                <a:ext uri="{FF2B5EF4-FFF2-40B4-BE49-F238E27FC236}">
                  <a16:creationId xmlns:a16="http://schemas.microsoft.com/office/drawing/2014/main" id="{C38BA001-9A29-4E23-BEB2-120DB1F9E0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526"/>
              <a:ext cx="4934" cy="839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" name="Rectangle 33">
              <a:extLst>
                <a:ext uri="{FF2B5EF4-FFF2-40B4-BE49-F238E27FC236}">
                  <a16:creationId xmlns:a16="http://schemas.microsoft.com/office/drawing/2014/main" id="{6BA2C2E2-6CE1-4233-BFF5-66FA779A3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366"/>
              <a:ext cx="3368" cy="7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graphicFrame>
          <p:nvGraphicFramePr>
            <p:cNvPr id="11" name="Object 52">
              <a:extLst>
                <a:ext uri="{FF2B5EF4-FFF2-40B4-BE49-F238E27FC236}">
                  <a16:creationId xmlns:a16="http://schemas.microsoft.com/office/drawing/2014/main" id="{58A2EDC2-5208-44C3-8ABE-FEA2CE2075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54" y="2364"/>
            <a:ext cx="2013" cy="79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71" name="Image" r:id="rId3" imgW="4228571" imgH="1676190" progId="Photoshop.Image.9">
                    <p:embed/>
                  </p:oleObj>
                </mc:Choice>
                <mc:Fallback>
                  <p:oleObj name="Image" r:id="rId3" imgW="4228571" imgH="1676190" progId="Photoshop.Image.9">
                    <p:embed/>
                    <p:pic>
                      <p:nvPicPr>
                        <p:cNvPr id="11" name="Object 52">
                          <a:extLst>
                            <a:ext uri="{FF2B5EF4-FFF2-40B4-BE49-F238E27FC236}">
                              <a16:creationId xmlns:a16="http://schemas.microsoft.com/office/drawing/2014/main" id="{58A2EDC2-5208-44C3-8ABE-FEA2CE2075F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54" y="2364"/>
                          <a:ext cx="2013" cy="79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2" name="Grafik 21">
            <a:extLst>
              <a:ext uri="{FF2B5EF4-FFF2-40B4-BE49-F238E27FC236}">
                <a16:creationId xmlns:a16="http://schemas.microsoft.com/office/drawing/2014/main" id="{5F527149-51F8-469D-B239-369F720295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26" y="282577"/>
            <a:ext cx="2698750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68313" y="2419352"/>
            <a:ext cx="7199312" cy="15144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de-DE" noProof="0"/>
              <a:t>Click to edit Master title style</a:t>
            </a:r>
            <a:endParaRPr lang="de-DE" altLang="de-DE" noProof="0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468314" y="4003675"/>
            <a:ext cx="4679950" cy="1512888"/>
          </a:xfrm>
        </p:spPr>
        <p:txBody>
          <a:bodyPr/>
          <a:lstStyle>
            <a:lvl1pPr marL="180975" indent="1588">
              <a:buFontTx/>
              <a:buNone/>
              <a:defRPr sz="1800"/>
            </a:lvl1pPr>
          </a:lstStyle>
          <a:p>
            <a:pPr lvl="0"/>
            <a:r>
              <a:rPr lang="en-US" altLang="de-DE" noProof="0"/>
              <a:t>Click to edit Master subtitle style</a:t>
            </a:r>
            <a:endParaRPr lang="de-DE" altLang="de-DE" noProof="0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00EC855F-7248-44A7-94AE-28E22B3DF75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fld id="{03C69639-9897-48EB-B7C5-6F9B9202BDB2}" type="datetimeFigureOut">
              <a:rPr lang="de-DE" smtClean="0"/>
              <a:t>19.07.2023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295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09A2D4C-7BBD-48EC-AE4D-100B6F0DB10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1FB0A1E-E5CC-4FB4-A01B-73570C24AE5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9214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15114" y="274638"/>
            <a:ext cx="2071687" cy="574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95288" y="274638"/>
            <a:ext cx="6067425" cy="57467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CCF7952-D2B3-4965-9077-7711F0C3197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B2857CA-C485-4223-909D-D137A76EDC0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9677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9CC1135-2437-4149-AFE1-A82AEB133A4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8EBE996-B1D8-40BA-8DB4-677A5994E14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1924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0A00355-2D87-4C89-B096-59F87D57F65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51438D8-9342-4C0C-8144-8F6F689AEE4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915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95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86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8D8AAD-6E7C-4B24-AC07-B0F35B39C38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39EC4E7-AF5E-465F-8DF8-C294A34FFFC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5790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2DD6D31-46E2-48FD-BF76-22623E713E9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5A7C62B-6EC8-42A0-9D16-05F2D769947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0029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F0BA7F3-C8D7-46A3-A9A0-D55418D8AD6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CBFD972-A234-4481-858A-2FF3A27D21B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4603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F831F754-3EDD-4B9A-B907-3E16A49C49A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3114E55E-1A0D-4C51-AEF8-96A1AE1C4EA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9316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8A3ABB3-0FA3-4D1B-9BB1-9078B59DB2F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BADDE2A-A115-4378-9A9F-2A5A2C1AAA8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703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B285449-9B71-4119-B1C3-B870360C9C8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CB9107D-3F05-4105-A719-DE2B4D6949C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2267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69A81A19-8385-4678-9722-6163372A47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7" name="Rectangle 4">
            <a:extLst>
              <a:ext uri="{FF2B5EF4-FFF2-40B4-BE49-F238E27FC236}">
                <a16:creationId xmlns:a16="http://schemas.microsoft.com/office/drawing/2014/main" id="{F841A35C-97CC-4B1E-AF67-254474F409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4025" y="1989138"/>
            <a:ext cx="8229600" cy="4049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A3D68514-B772-4440-B0EF-5A70FF63798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940425" y="6235700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endParaRPr lang="de-DE"/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A58EC845-FDFF-4B12-B913-B7D39892A27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23850" y="62325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</a:defRPr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  <p:grpSp>
        <p:nvGrpSpPr>
          <p:cNvPr id="1030" name="Group 21">
            <a:extLst>
              <a:ext uri="{FF2B5EF4-FFF2-40B4-BE49-F238E27FC236}">
                <a16:creationId xmlns:a16="http://schemas.microsoft.com/office/drawing/2014/main" id="{0B89C804-CC64-4C7E-AC39-B0373945D267}"/>
              </a:ext>
            </a:extLst>
          </p:cNvPr>
          <p:cNvGrpSpPr>
            <a:grpSpLocks/>
          </p:cNvGrpSpPr>
          <p:nvPr/>
        </p:nvGrpSpPr>
        <p:grpSpPr bwMode="auto">
          <a:xfrm>
            <a:off x="-3175" y="2438400"/>
            <a:ext cx="9144000" cy="4419600"/>
            <a:chOff x="-2" y="1536"/>
            <a:chExt cx="5760" cy="2784"/>
          </a:xfrm>
        </p:grpSpPr>
        <p:sp>
          <p:nvSpPr>
            <p:cNvPr id="1032" name="Rectangle 15">
              <a:extLst>
                <a:ext uri="{FF2B5EF4-FFF2-40B4-BE49-F238E27FC236}">
                  <a16:creationId xmlns:a16="http://schemas.microsoft.com/office/drawing/2014/main" id="{6D63F74B-EA5D-447E-8D91-3BF4DCA42A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1536"/>
              <a:ext cx="156" cy="817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3" name="Line 13">
              <a:extLst>
                <a:ext uri="{FF2B5EF4-FFF2-40B4-BE49-F238E27FC236}">
                  <a16:creationId xmlns:a16="http://schemas.microsoft.com/office/drawing/2014/main" id="{47D139A5-14BD-45A0-9D82-603CD5E2FA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2" y="3953"/>
              <a:ext cx="5760" cy="0"/>
            </a:xfrm>
            <a:prstGeom prst="line">
              <a:avLst/>
            </a:prstGeom>
            <a:noFill/>
            <a:ln w="6350">
              <a:solidFill>
                <a:srgbClr val="E4E5EA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1034" name="Rectangle 16">
              <a:extLst>
                <a:ext uri="{FF2B5EF4-FFF2-40B4-BE49-F238E27FC236}">
                  <a16:creationId xmlns:a16="http://schemas.microsoft.com/office/drawing/2014/main" id="{E418D7F1-D147-41AE-AECB-DB87BF6B42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176"/>
              <a:ext cx="156" cy="778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5" name="Rectangle 17">
              <a:extLst>
                <a:ext uri="{FF2B5EF4-FFF2-40B4-BE49-F238E27FC236}">
                  <a16:creationId xmlns:a16="http://schemas.microsoft.com/office/drawing/2014/main" id="{3DB1B801-C6B4-43E7-BDE0-6F379B779B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952"/>
              <a:ext cx="156" cy="36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6" name="Rectangle 18">
              <a:extLst>
                <a:ext uri="{FF2B5EF4-FFF2-40B4-BE49-F238E27FC236}">
                  <a16:creationId xmlns:a16="http://schemas.microsoft.com/office/drawing/2014/main" id="{CA9D0E4F-BFCC-4725-AB32-76E6F33C32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2354"/>
              <a:ext cx="156" cy="821"/>
            </a:xfrm>
            <a:prstGeom prst="rect">
              <a:avLst/>
            </a:prstGeom>
            <a:solidFill>
              <a:srgbClr val="9CC1D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</p:grpSp>
      <p:pic>
        <p:nvPicPr>
          <p:cNvPr id="1031" name="Grafik 12">
            <a:extLst>
              <a:ext uri="{FF2B5EF4-FFF2-40B4-BE49-F238E27FC236}">
                <a16:creationId xmlns:a16="http://schemas.microsoft.com/office/drawing/2014/main" id="{ECA80FA3-26D9-42EE-B8DE-D995F2436E2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175" y="6346825"/>
            <a:ext cx="125730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41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9pPr>
    </p:titleStyle>
    <p:bodyStyle>
      <a:lvl1pPr marL="342900" indent="-160338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4D4D4D"/>
          </a:solidFill>
          <a:latin typeface="+mn-lt"/>
          <a:ea typeface="+mn-ea"/>
          <a:cs typeface="+mn-cs"/>
        </a:defRPr>
      </a:lvl1pPr>
      <a:lvl2pPr marL="808038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4D4D4D"/>
          </a:solidFill>
          <a:latin typeface="+mn-lt"/>
        </a:defRPr>
      </a:lvl2pPr>
      <a:lvl3pPr marL="1216025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rgbClr val="4D4D4D"/>
          </a:solidFill>
          <a:latin typeface="+mn-lt"/>
        </a:defRPr>
      </a:lvl3pPr>
      <a:lvl4pPr marL="1624013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rgbClr val="4D4D4D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DC2F1-9DF9-404E-B6D2-F6863027E2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Einführung in die Computerkartographie</a:t>
            </a:r>
            <a:br>
              <a:rPr lang="de-DE" dirty="0"/>
            </a:br>
            <a:r>
              <a:rPr lang="de-DE" i="1" dirty="0"/>
              <a:t>SS 2023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8F6CE-748D-43D3-A49B-E45E853F97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Andreas Schönberg M.Sc.</a:t>
            </a:r>
          </a:p>
        </p:txBody>
      </p:sp>
    </p:spTree>
    <p:extLst>
      <p:ext uri="{BB962C8B-B14F-4D97-AF65-F5344CB8AC3E}">
        <p14:creationId xmlns:p14="http://schemas.microsoft.com/office/powerpoint/2010/main" val="3897718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(10) Repetitorium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Rasterrechner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62036F-97CF-4FF4-BC97-BF87B7C192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6078" y="1382442"/>
            <a:ext cx="6060722" cy="4945333"/>
          </a:xfrm>
          <a:prstGeom prst="rect">
            <a:avLst/>
          </a:prstGeom>
        </p:spPr>
      </p:pic>
      <p:sp>
        <p:nvSpPr>
          <p:cNvPr id="14" name="Text Box 6">
            <a:extLst>
              <a:ext uri="{FF2B5EF4-FFF2-40B4-BE49-F238E27FC236}">
                <a16:creationId xmlns:a16="http://schemas.microsoft.com/office/drawing/2014/main" id="{9098B076-8102-4C63-9582-877CA28892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963" y="1382442"/>
            <a:ext cx="181551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Raster / Bänder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7E95BF0-0E79-4D70-A941-A80303BC7628}"/>
              </a:ext>
            </a:extLst>
          </p:cNvPr>
          <p:cNvCxnSpPr>
            <a:stCxn id="14" idx="3"/>
          </p:cNvCxnSpPr>
          <p:nvPr/>
        </p:nvCxnSpPr>
        <p:spPr>
          <a:xfrm>
            <a:off x="2108474" y="1567108"/>
            <a:ext cx="1069732" cy="5369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Text Box 6">
            <a:extLst>
              <a:ext uri="{FF2B5EF4-FFF2-40B4-BE49-F238E27FC236}">
                <a16:creationId xmlns:a16="http://schemas.microsoft.com/office/drawing/2014/main" id="{5661812F-3A43-4C60-B0EA-9269A89AF0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963" y="3059668"/>
            <a:ext cx="181551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Operatoren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3114541-1EE4-4DA0-A22D-F0986A0DA862}"/>
              </a:ext>
            </a:extLst>
          </p:cNvPr>
          <p:cNvCxnSpPr>
            <a:stCxn id="15" idx="3"/>
          </p:cNvCxnSpPr>
          <p:nvPr/>
        </p:nvCxnSpPr>
        <p:spPr>
          <a:xfrm>
            <a:off x="2108474" y="3244334"/>
            <a:ext cx="1069732" cy="5369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7" name="Text Box 6">
            <a:extLst>
              <a:ext uri="{FF2B5EF4-FFF2-40B4-BE49-F238E27FC236}">
                <a16:creationId xmlns:a16="http://schemas.microsoft.com/office/drawing/2014/main" id="{13CEEE19-0F2A-4E93-9E40-47677A9B56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963" y="3993586"/>
            <a:ext cx="181551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Ausdruck / Rechnung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51E2684-EBD9-443D-AD76-F5C1D4B4DDE5}"/>
              </a:ext>
            </a:extLst>
          </p:cNvPr>
          <p:cNvCxnSpPr>
            <a:stCxn id="17" idx="3"/>
          </p:cNvCxnSpPr>
          <p:nvPr/>
        </p:nvCxnSpPr>
        <p:spPr>
          <a:xfrm>
            <a:off x="2108474" y="4316752"/>
            <a:ext cx="1069732" cy="3984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0" name="Text Box 6">
            <a:extLst>
              <a:ext uri="{FF2B5EF4-FFF2-40B4-BE49-F238E27FC236}">
                <a16:creationId xmlns:a16="http://schemas.microsoft.com/office/drawing/2014/main" id="{BF8C6FAA-5037-44A1-BC23-32AFAE7DC1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01555" y="752979"/>
            <a:ext cx="181551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Speichern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6B53A66-BCCA-4A03-B931-2C82B10197FA}"/>
              </a:ext>
            </a:extLst>
          </p:cNvPr>
          <p:cNvCxnSpPr>
            <a:cxnSpLocks/>
            <a:stCxn id="20" idx="3"/>
          </p:cNvCxnSpPr>
          <p:nvPr/>
        </p:nvCxnSpPr>
        <p:spPr>
          <a:xfrm flipH="1">
            <a:off x="7235302" y="937645"/>
            <a:ext cx="381764" cy="11663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2" name="Text Box 6">
            <a:extLst>
              <a:ext uri="{FF2B5EF4-FFF2-40B4-BE49-F238E27FC236}">
                <a16:creationId xmlns:a16="http://schemas.microsoft.com/office/drawing/2014/main" id="{BDD04599-4371-4836-B8E5-C477192D81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56347" y="5044551"/>
            <a:ext cx="3778955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Hinweis: Hier klicken um sicher zu stellen, dass die Ausdehnung des gesamten Rasters verwendet wird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297EA84-F801-4DD3-BA4A-75119B47F6ED}"/>
              </a:ext>
            </a:extLst>
          </p:cNvPr>
          <p:cNvCxnSpPr>
            <a:cxnSpLocks/>
            <a:stCxn id="22" idx="3"/>
          </p:cNvCxnSpPr>
          <p:nvPr/>
        </p:nvCxnSpPr>
        <p:spPr>
          <a:xfrm flipH="1" flipV="1">
            <a:off x="6169981" y="2565647"/>
            <a:ext cx="1065321" cy="294056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7408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7" grpId="0"/>
      <p:bldP spid="20" grpId="0"/>
      <p:bldP spid="2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(9) Fernerkundung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Indices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579071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Wird u.a. verwendet um die Gesundheit der Vegetation zu bewerten oder um </a:t>
            </a:r>
            <a:r>
              <a:rPr lang="de-DE" dirty="0" err="1">
                <a:solidFill>
                  <a:srgbClr val="003366"/>
                </a:solidFill>
              </a:rPr>
              <a:t>Gbeiete</a:t>
            </a:r>
            <a:r>
              <a:rPr lang="de-DE" dirty="0">
                <a:solidFill>
                  <a:srgbClr val="003366"/>
                </a:solidFill>
              </a:rPr>
              <a:t> zu </a:t>
            </a:r>
            <a:r>
              <a:rPr lang="de-DE" dirty="0" err="1">
                <a:solidFill>
                  <a:srgbClr val="003366"/>
                </a:solidFill>
              </a:rPr>
              <a:t>klassifizeren</a:t>
            </a:r>
            <a:r>
              <a:rPr lang="de-DE" dirty="0">
                <a:solidFill>
                  <a:srgbClr val="003366"/>
                </a:solidFill>
              </a:rPr>
              <a:t>.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01239" y="283045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NDVI=IR-</a:t>
            </a:r>
            <a:r>
              <a:rPr lang="de-DE" dirty="0" err="1">
                <a:solidFill>
                  <a:srgbClr val="003366"/>
                </a:solidFill>
              </a:rPr>
              <a:t>Red</a:t>
            </a:r>
            <a:r>
              <a:rPr lang="de-DE" dirty="0">
                <a:solidFill>
                  <a:srgbClr val="003366"/>
                </a:solidFill>
              </a:rPr>
              <a:t> / </a:t>
            </a:r>
            <a:r>
              <a:rPr lang="de-DE" dirty="0" err="1">
                <a:solidFill>
                  <a:srgbClr val="003366"/>
                </a:solidFill>
              </a:rPr>
              <a:t>IR+Red</a:t>
            </a: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Vegetationsindex: NDVI</a:t>
            </a:r>
          </a:p>
        </p:txBody>
      </p:sp>
    </p:spTree>
    <p:extLst>
      <p:ext uri="{BB962C8B-B14F-4D97-AF65-F5344CB8AC3E}">
        <p14:creationId xmlns:p14="http://schemas.microsoft.com/office/powerpoint/2010/main" val="2471734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(9) Fernerkundung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- Rasterrechner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5790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Mathematische Operatoren und Formeln werden auf ALLE Zellen angewendet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Berechnen Sie den NDVI </a:t>
            </a:r>
          </a:p>
        </p:txBody>
      </p:sp>
    </p:spTree>
    <p:extLst>
      <p:ext uri="{BB962C8B-B14F-4D97-AF65-F5344CB8AC3E}">
        <p14:creationId xmlns:p14="http://schemas.microsoft.com/office/powerpoint/2010/main" val="599524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(9) Fernerkundung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Change </a:t>
            </a:r>
            <a:r>
              <a:rPr lang="de-DE" b="1" dirty="0" err="1">
                <a:solidFill>
                  <a:srgbClr val="C00000"/>
                </a:solidFill>
              </a:rPr>
              <a:t>Detection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579071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Veränderungen des NDVI im Sommer in Marburg </a:t>
            </a:r>
            <a:br>
              <a:rPr lang="de-DE" dirty="0">
                <a:solidFill>
                  <a:srgbClr val="003366"/>
                </a:solidFill>
              </a:rPr>
            </a:br>
            <a:r>
              <a:rPr lang="de-DE" dirty="0">
                <a:solidFill>
                  <a:srgbClr val="003366"/>
                </a:solidFill>
              </a:rPr>
              <a:t>in den Jahren 2018, 2019, 2020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Analyse von (zeitlichen) Veränderungen</a:t>
            </a: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9ACC0A12-0B65-4A5B-BFD9-589FCE675B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2331089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Achtung: einen bestimmten Tag jährlich zu Vergleichen ist nicht unbedingt sinnvoll, da so nur eine Stichprobe erhoben wird. </a:t>
            </a:r>
          </a:p>
        </p:txBody>
      </p:sp>
    </p:spTree>
    <p:extLst>
      <p:ext uri="{BB962C8B-B14F-4D97-AF65-F5344CB8AC3E}">
        <p14:creationId xmlns:p14="http://schemas.microsoft.com/office/powerpoint/2010/main" val="2766975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8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(9) Fernerkundung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graphicFrame>
        <p:nvGraphicFramePr>
          <p:cNvPr id="7" name="Group 378">
            <a:extLst>
              <a:ext uri="{FF2B5EF4-FFF2-40B4-BE49-F238E27FC236}">
                <a16:creationId xmlns:a16="http://schemas.microsoft.com/office/drawing/2014/main" id="{B5C9B6CC-D81B-4AD4-846C-E53D760A1A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2513540"/>
              </p:ext>
            </p:extLst>
          </p:nvPr>
        </p:nvGraphicFramePr>
        <p:xfrm>
          <a:off x="318294" y="835534"/>
          <a:ext cx="7988219" cy="4800600"/>
        </p:xfrm>
        <a:graphic>
          <a:graphicData uri="http://schemas.openxmlformats.org/drawingml/2006/table">
            <a:tbl>
              <a:tblPr/>
              <a:tblGrid>
                <a:gridCol w="18752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129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Datum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Thema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(1)	Einführung, Kursübersicht, Organisation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(2)    Datenmanagement und Rasterdaten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24.5.2023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(3)    Vektordaten und Visualisierung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24.5.2023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(4)    Schummerung und Höhenlinien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29.6.2023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(5)    Projektionen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06.07.2023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(6)    Drucklayout, Übersichtskarten, Linguistische (thematische) Karten, CSV-Format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06.07.2023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(7)    Digitalisierung und Kartierung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19.7.2023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(8)    Ausdrücke, Arbeiten mit der Attributtabelle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19.7.2023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(9)    Einführung in die Fernerkundung, Rasterrechner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2028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(9) Fernerkundung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Was Sie bisher gelernt haben (sollten)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Erstellen von Übersichtskarten</a:t>
            </a: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CB334DDC-BBE1-4F4E-B40E-0DC392A5C7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182225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Erstellen von thematischen Karten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A92615D7-460C-4631-BEC3-F01EE078B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291687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Höhenmodelle, </a:t>
            </a:r>
            <a:r>
              <a:rPr lang="de-DE" b="1" dirty="0" err="1">
                <a:solidFill>
                  <a:schemeClr val="accent6">
                    <a:lumMod val="75000"/>
                  </a:schemeClr>
                </a:solidFill>
              </a:rPr>
              <a:t>Hillshadeing</a:t>
            </a: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 und Höhenlinien</a:t>
            </a:r>
          </a:p>
        </p:txBody>
      </p:sp>
      <p:sp>
        <p:nvSpPr>
          <p:cNvPr id="10" name="Text Box 6">
            <a:extLst>
              <a:ext uri="{FF2B5EF4-FFF2-40B4-BE49-F238E27FC236}">
                <a16:creationId xmlns:a16="http://schemas.microsoft.com/office/drawing/2014/main" id="{928BBC07-C896-4B5B-9D37-B9F50F9B61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234928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Einladen, bearbeiten und erstellen von Vektoren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80CDE8DD-A03A-498F-9EFF-188BC21E22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343575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 err="1">
                <a:solidFill>
                  <a:schemeClr val="accent6">
                    <a:lumMod val="75000"/>
                  </a:schemeClr>
                </a:solidFill>
              </a:rPr>
              <a:t>Featureselection</a:t>
            </a: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 über SQL Abfragen (Rule-</a:t>
            </a:r>
            <a:r>
              <a:rPr lang="de-DE" b="1" dirty="0" err="1">
                <a:solidFill>
                  <a:schemeClr val="accent6">
                    <a:lumMod val="75000"/>
                  </a:schemeClr>
                </a:solidFill>
              </a:rPr>
              <a:t>based</a:t>
            </a: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)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E507C5C7-92CB-453D-8E3D-D25668327A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395462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Grundlagen der Kartierung</a:t>
            </a:r>
          </a:p>
        </p:txBody>
      </p:sp>
    </p:spTree>
    <p:extLst>
      <p:ext uri="{BB962C8B-B14F-4D97-AF65-F5344CB8AC3E}">
        <p14:creationId xmlns:p14="http://schemas.microsoft.com/office/powerpoint/2010/main" val="957317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4" grpId="0"/>
      <p:bldP spid="16" grpId="0"/>
      <p:bldP spid="10" grpId="0"/>
      <p:bldP spid="12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(9) Fernerkundung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3">
            <a:extLst>
              <a:ext uri="{FF2B5EF4-FFF2-40B4-BE49-F238E27FC236}">
                <a16:creationId xmlns:a16="http://schemas.microsoft.com/office/drawing/2014/main" id="{DC437846-09A0-4225-B830-A14E7580DB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Fernerkundung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5" name="Text Box 4">
            <a:extLst>
              <a:ext uri="{FF2B5EF4-FFF2-40B4-BE49-F238E27FC236}">
                <a16:creationId xmlns:a16="http://schemas.microsoft.com/office/drawing/2014/main" id="{C78EC3F0-6958-4A58-806D-6AE0E07758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8" y="163206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Im Grunde schon die Betrachtung einen Objektes/Gegenstandes aus der Ferne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9044C756-6CEB-4CC5-BAB1-2EA66FFC17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8" y="209321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Betrachtung eines Untersuchungsgebietes oder Gegenstandes über die Zeit</a:t>
            </a:r>
          </a:p>
        </p:txBody>
      </p:sp>
      <p:sp>
        <p:nvSpPr>
          <p:cNvPr id="17" name="Text Box 4">
            <a:extLst>
              <a:ext uri="{FF2B5EF4-FFF2-40B4-BE49-F238E27FC236}">
                <a16:creationId xmlns:a16="http://schemas.microsoft.com/office/drawing/2014/main" id="{4392675F-2EAF-4B6C-A22E-E750446648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Was ist Fernerkundung ?</a:t>
            </a:r>
          </a:p>
        </p:txBody>
      </p:sp>
      <p:sp>
        <p:nvSpPr>
          <p:cNvPr id="19" name="Text Box 6">
            <a:extLst>
              <a:ext uri="{FF2B5EF4-FFF2-40B4-BE49-F238E27FC236}">
                <a16:creationId xmlns:a16="http://schemas.microsoft.com/office/drawing/2014/main" id="{1750FE79-268D-4B5E-8E5C-78C6065490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8" y="2646178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Satellitendaten bieten Aufnahmen in regelmäßigen Abständen (je nach Orbit und Flugbahn)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26D787-86C6-48EC-852A-B9F0A9504B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11546"/>
            <a:ext cx="4249270" cy="30049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32D361-8EDD-4C8F-8E30-14A56BC174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04" y="3398056"/>
            <a:ext cx="3824575" cy="2631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22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(9) Fernerkundung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3">
            <a:extLst>
              <a:ext uri="{FF2B5EF4-FFF2-40B4-BE49-F238E27FC236}">
                <a16:creationId xmlns:a16="http://schemas.microsoft.com/office/drawing/2014/main" id="{DC437846-09A0-4225-B830-A14E7580DB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Fernerkundung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5" name="Text Box 4">
            <a:extLst>
              <a:ext uri="{FF2B5EF4-FFF2-40B4-BE49-F238E27FC236}">
                <a16:creationId xmlns:a16="http://schemas.microsoft.com/office/drawing/2014/main" id="{C78EC3F0-6958-4A58-806D-6AE0E07758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8" y="163206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Satelliten Daten bestehen aus mehreren „Bändern“/ Kanälen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9044C756-6CEB-4CC5-BAB1-2EA66FFC17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8" y="209321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sichtbar: 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Rot, Grün, Blau</a:t>
            </a:r>
          </a:p>
        </p:txBody>
      </p:sp>
      <p:sp>
        <p:nvSpPr>
          <p:cNvPr id="17" name="Text Box 4">
            <a:extLst>
              <a:ext uri="{FF2B5EF4-FFF2-40B4-BE49-F238E27FC236}">
                <a16:creationId xmlns:a16="http://schemas.microsoft.com/office/drawing/2014/main" id="{4392675F-2EAF-4B6C-A22E-E750446648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Satelliten gestützte Fernerkundung</a:t>
            </a:r>
          </a:p>
        </p:txBody>
      </p:sp>
      <p:sp>
        <p:nvSpPr>
          <p:cNvPr id="19" name="Text Box 6">
            <a:extLst>
              <a:ext uri="{FF2B5EF4-FFF2-40B4-BE49-F238E27FC236}">
                <a16:creationId xmlns:a16="http://schemas.microsoft.com/office/drawing/2014/main" id="{1750FE79-268D-4B5E-8E5C-78C6065490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8" y="2646178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nicht sichtbar: 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Infrarot, </a:t>
            </a:r>
            <a:r>
              <a:rPr lang="de-DE" dirty="0" err="1">
                <a:solidFill>
                  <a:srgbClr val="003366"/>
                </a:solidFill>
              </a:rPr>
              <a:t>Hyperspectral</a:t>
            </a: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11" name="Text Box 6">
            <a:extLst>
              <a:ext uri="{FF2B5EF4-FFF2-40B4-BE49-F238E27FC236}">
                <a16:creationId xmlns:a16="http://schemas.microsoft.com/office/drawing/2014/main" id="{E0FEF265-1F8C-4A5E-A5F3-E3396DCCF0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310323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Aus den verschiedenen Bändern lassen sich „Composite“ erstellen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BF8C05CB-1FB0-471F-9EBD-5C2C51839C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356029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True Color Composite (Echtfarben Komposit): R,G,B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19F90946-BF67-4A6C-B95D-3E60D73C8A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6" y="401735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 err="1">
                <a:solidFill>
                  <a:srgbClr val="003366"/>
                </a:solidFill>
              </a:rPr>
              <a:t>False</a:t>
            </a:r>
            <a:r>
              <a:rPr lang="de-DE" dirty="0">
                <a:solidFill>
                  <a:srgbClr val="003366"/>
                </a:solidFill>
              </a:rPr>
              <a:t> Color Composite (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Infrarot): IR,R,G</a:t>
            </a:r>
          </a:p>
        </p:txBody>
      </p:sp>
    </p:spTree>
    <p:extLst>
      <p:ext uri="{BB962C8B-B14F-4D97-AF65-F5344CB8AC3E}">
        <p14:creationId xmlns:p14="http://schemas.microsoft.com/office/powerpoint/2010/main" val="1595399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9" grpId="0"/>
      <p:bldP spid="11" grpId="0"/>
      <p:bldP spid="12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(9) Fernerkundung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3">
            <a:extLst>
              <a:ext uri="{FF2B5EF4-FFF2-40B4-BE49-F238E27FC236}">
                <a16:creationId xmlns:a16="http://schemas.microsoft.com/office/drawing/2014/main" id="{DC437846-09A0-4225-B830-A14E7580DB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Fernerkundung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7" name="Text Box 4">
            <a:extLst>
              <a:ext uri="{FF2B5EF4-FFF2-40B4-BE49-F238E27FC236}">
                <a16:creationId xmlns:a16="http://schemas.microsoft.com/office/drawing/2014/main" id="{4392675F-2EAF-4B6C-A22E-E750446648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Satelliten gestützte Fernerkundung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5E43DC-E4A5-49A0-BCED-4EE86E1F52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680" y="1822256"/>
            <a:ext cx="4055706" cy="438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916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(9) Fernerkundung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3">
            <a:extLst>
              <a:ext uri="{FF2B5EF4-FFF2-40B4-BE49-F238E27FC236}">
                <a16:creationId xmlns:a16="http://schemas.microsoft.com/office/drawing/2014/main" id="{DC437846-09A0-4225-B830-A14E7580DB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Fernerkundung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5" name="Text Box 4">
            <a:extLst>
              <a:ext uri="{FF2B5EF4-FFF2-40B4-BE49-F238E27FC236}">
                <a16:creationId xmlns:a16="http://schemas.microsoft.com/office/drawing/2014/main" id="{C78EC3F0-6958-4A58-806D-6AE0E07758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8" y="163206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Mit dem Tool „</a:t>
            </a:r>
            <a:r>
              <a:rPr lang="de-DE" dirty="0" err="1">
                <a:solidFill>
                  <a:srgbClr val="003366"/>
                </a:solidFill>
              </a:rPr>
              <a:t>Build</a:t>
            </a:r>
            <a:r>
              <a:rPr lang="de-DE" dirty="0">
                <a:solidFill>
                  <a:srgbClr val="003366"/>
                </a:solidFill>
              </a:rPr>
              <a:t> virtual </a:t>
            </a:r>
            <a:r>
              <a:rPr lang="de-DE" dirty="0" err="1">
                <a:solidFill>
                  <a:srgbClr val="003366"/>
                </a:solidFill>
              </a:rPr>
              <a:t>raster</a:t>
            </a:r>
            <a:r>
              <a:rPr lang="de-DE" dirty="0">
                <a:solidFill>
                  <a:srgbClr val="003366"/>
                </a:solidFill>
              </a:rPr>
              <a:t>“ lassen sich die Bänder zusammenfügen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9044C756-6CEB-4CC5-BAB1-2EA66FFC17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8" y="2093213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Achtung: Die Band/Kanal Nummer des virtuellen Rasters ist die Reigenfolge wie diese ausgewählt werden und NICHT die Bandnummer des Satelliten</a:t>
            </a:r>
          </a:p>
        </p:txBody>
      </p:sp>
      <p:sp>
        <p:nvSpPr>
          <p:cNvPr id="17" name="Text Box 4">
            <a:extLst>
              <a:ext uri="{FF2B5EF4-FFF2-40B4-BE49-F238E27FC236}">
                <a16:creationId xmlns:a16="http://schemas.microsoft.com/office/drawing/2014/main" id="{4392675F-2EAF-4B6C-A22E-E750446648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Virtuelle Raster</a:t>
            </a:r>
          </a:p>
        </p:txBody>
      </p:sp>
      <p:sp>
        <p:nvSpPr>
          <p:cNvPr id="19" name="Text Box 6">
            <a:extLst>
              <a:ext uri="{FF2B5EF4-FFF2-40B4-BE49-F238E27FC236}">
                <a16:creationId xmlns:a16="http://schemas.microsoft.com/office/drawing/2014/main" id="{1750FE79-268D-4B5E-8E5C-78C6065490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8" y="2646178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Achten Sie darauf, dass „separate band“ aktiviert ist!</a:t>
            </a:r>
          </a:p>
        </p:txBody>
      </p:sp>
    </p:spTree>
    <p:extLst>
      <p:ext uri="{BB962C8B-B14F-4D97-AF65-F5344CB8AC3E}">
        <p14:creationId xmlns:p14="http://schemas.microsoft.com/office/powerpoint/2010/main" val="2463774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(9) Fernerkundung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" name="Text Box 3">
            <a:extLst>
              <a:ext uri="{FF2B5EF4-FFF2-40B4-BE49-F238E27FC236}">
                <a16:creationId xmlns:a16="http://schemas.microsoft.com/office/drawing/2014/main" id="{DC437846-09A0-4225-B830-A14E7580DB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– Color Composites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5" name="Text Box 4">
            <a:extLst>
              <a:ext uri="{FF2B5EF4-FFF2-40B4-BE49-F238E27FC236}">
                <a16:creationId xmlns:a16="http://schemas.microsoft.com/office/drawing/2014/main" id="{C78EC3F0-6958-4A58-806D-6AE0E07758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8" y="1632065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Erstellen Sie mit dem Tool „</a:t>
            </a:r>
            <a:r>
              <a:rPr lang="de-DE" dirty="0" err="1">
                <a:solidFill>
                  <a:srgbClr val="003366"/>
                </a:solidFill>
              </a:rPr>
              <a:t>Build</a:t>
            </a:r>
            <a:r>
              <a:rPr lang="de-DE" dirty="0">
                <a:solidFill>
                  <a:srgbClr val="003366"/>
                </a:solidFill>
              </a:rPr>
              <a:t> virtual </a:t>
            </a:r>
            <a:r>
              <a:rPr lang="de-DE" dirty="0" err="1">
                <a:solidFill>
                  <a:srgbClr val="003366"/>
                </a:solidFill>
              </a:rPr>
              <a:t>raster</a:t>
            </a:r>
            <a:r>
              <a:rPr lang="de-DE" dirty="0">
                <a:solidFill>
                  <a:srgbClr val="003366"/>
                </a:solidFill>
              </a:rPr>
              <a:t>“ ein virtuelles Raster aus allen Bändern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9044C756-6CEB-4CC5-BAB1-2EA66FFC17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254202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Visualisieren Sie ein True Color Composite</a:t>
            </a:r>
          </a:p>
        </p:txBody>
      </p:sp>
      <p:sp>
        <p:nvSpPr>
          <p:cNvPr id="17" name="Text Box 4">
            <a:extLst>
              <a:ext uri="{FF2B5EF4-FFF2-40B4-BE49-F238E27FC236}">
                <a16:creationId xmlns:a16="http://schemas.microsoft.com/office/drawing/2014/main" id="{4392675F-2EAF-4B6C-A22E-E750446648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Laden Sie die </a:t>
            </a:r>
            <a:r>
              <a:rPr lang="de-DE" b="1" dirty="0" err="1">
                <a:solidFill>
                  <a:srgbClr val="003366"/>
                </a:solidFill>
              </a:rPr>
              <a:t>Sentinal</a:t>
            </a:r>
            <a:r>
              <a:rPr lang="de-DE" b="1" dirty="0">
                <a:solidFill>
                  <a:srgbClr val="003366"/>
                </a:solidFill>
              </a:rPr>
              <a:t> 2 Bändern 2,3,4,8 in ein neues </a:t>
            </a:r>
            <a:r>
              <a:rPr lang="de-DE" b="1" dirty="0" err="1">
                <a:solidFill>
                  <a:srgbClr val="003366"/>
                </a:solidFill>
              </a:rPr>
              <a:t>Qgis</a:t>
            </a:r>
            <a:r>
              <a:rPr lang="de-DE" b="1" dirty="0">
                <a:solidFill>
                  <a:srgbClr val="003366"/>
                </a:solidFill>
              </a:rPr>
              <a:t> Projekt</a:t>
            </a:r>
          </a:p>
        </p:txBody>
      </p:sp>
      <p:sp>
        <p:nvSpPr>
          <p:cNvPr id="19" name="Text Box 6">
            <a:extLst>
              <a:ext uri="{FF2B5EF4-FFF2-40B4-BE49-F238E27FC236}">
                <a16:creationId xmlns:a16="http://schemas.microsoft.com/office/drawing/2014/main" id="{1750FE79-268D-4B5E-8E5C-78C6065490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342900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Visualisieren Sie ein </a:t>
            </a:r>
            <a:r>
              <a:rPr lang="de-DE" dirty="0" err="1">
                <a:solidFill>
                  <a:srgbClr val="003366"/>
                </a:solidFill>
              </a:rPr>
              <a:t>False</a:t>
            </a:r>
            <a:r>
              <a:rPr lang="de-DE" dirty="0">
                <a:solidFill>
                  <a:srgbClr val="003366"/>
                </a:solidFill>
              </a:rPr>
              <a:t> Color Composite</a:t>
            </a:r>
          </a:p>
        </p:txBody>
      </p:sp>
    </p:spTree>
    <p:extLst>
      <p:ext uri="{BB962C8B-B14F-4D97-AF65-F5344CB8AC3E}">
        <p14:creationId xmlns:p14="http://schemas.microsoft.com/office/powerpoint/2010/main" val="1136011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(9) Fernerkundung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Rasterrechner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5790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Mathematische Operatoren und Formeln werden auf ALLE Zellen angewendet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1873644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Mehrere übereinanderliegende Raster (gleicher Zellengröße / Lage der Zellen und Projektion) können miteinander verrechnet werden.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Raster enthalten genau einen (numerischen) Wert pro Zelle</a:t>
            </a:r>
          </a:p>
        </p:txBody>
      </p:sp>
      <p:sp>
        <p:nvSpPr>
          <p:cNvPr id="10" name="Text Box 6">
            <a:extLst>
              <a:ext uri="{FF2B5EF4-FFF2-40B4-BE49-F238E27FC236}">
                <a16:creationId xmlns:a16="http://schemas.microsoft.com/office/drawing/2014/main" id="{55C10BC7-B416-4EFA-93E4-FA4DE1ACFC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364" y="342900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1|2|3         *          10         -&gt;      10|20|30</a:t>
            </a: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9098B076-8102-4C63-9582-877CA28892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363" y="453091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1|2|3         +        2|3|4        -&gt;      3|5|7</a:t>
            </a:r>
          </a:p>
        </p:txBody>
      </p:sp>
    </p:spTree>
    <p:extLst>
      <p:ext uri="{BB962C8B-B14F-4D97-AF65-F5344CB8AC3E}">
        <p14:creationId xmlns:p14="http://schemas.microsoft.com/office/powerpoint/2010/main" val="1791590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8" grpId="0"/>
      <p:bldP spid="10" grpId="0"/>
      <p:bldP spid="14" grpId="0"/>
    </p:bldLst>
  </p:timing>
</p:sld>
</file>

<file path=ppt/theme/theme1.xml><?xml version="1.0" encoding="utf-8"?>
<a:theme xmlns:a="http://schemas.openxmlformats.org/drawingml/2006/main" name="09_germanistik">
  <a:themeElements>
    <a:clrScheme name="00_uniohneleu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00_uniohneleu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00_uniohneleu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FB09_Präsentationsvorlage_4-3-Format</Template>
  <TotalTime>0</TotalTime>
  <Words>565</Words>
  <Application>Microsoft Office PowerPoint</Application>
  <PresentationFormat>On-screen Show (4:3)</PresentationFormat>
  <Paragraphs>87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09_germanistik</vt:lpstr>
      <vt:lpstr>Image</vt:lpstr>
      <vt:lpstr>Einführung in die Computerkartographie SS 2023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Einführung in Qgis Workshop 2022</dc:title>
  <dc:creator>Geomaster</dc:creator>
  <cp:lastModifiedBy>Geomaster</cp:lastModifiedBy>
  <cp:revision>120</cp:revision>
  <dcterms:created xsi:type="dcterms:W3CDTF">2022-02-21T14:57:57Z</dcterms:created>
  <dcterms:modified xsi:type="dcterms:W3CDTF">2023-07-19T13:59:00Z</dcterms:modified>
</cp:coreProperties>
</file>

<file path=docProps/thumbnail.jpeg>
</file>